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5143500" type="screen16x9"/>
  <p:notesSz cx="6858000" cy="9144000"/>
  <p:embeddedFontLst>
    <p:embeddedFont>
      <p:font typeface="Assistant" pitchFamily="2" charset="-79"/>
      <p:regular r:id="rId25"/>
      <p:bold r:id="rId26"/>
    </p:embeddedFont>
    <p:embeddedFont>
      <p:font typeface="Assistant SemiBold" pitchFamily="2" charset="-79"/>
      <p:regular r:id="rId27"/>
      <p:bold r:id="rId28"/>
    </p:embeddedFont>
    <p:embeddedFont>
      <p:font typeface="EB Garamond" panose="00000500000000000000" pitchFamily="2" charset="0"/>
      <p:regular r:id="rId29"/>
      <p:bold r:id="rId30"/>
      <p:italic r:id="rId31"/>
      <p:boldItalic r:id="rId32"/>
    </p:embeddedFont>
    <p:embeddedFont>
      <p:font typeface="Gudea" panose="020B0604020202020204" charset="0"/>
      <p:regular r:id="rId33"/>
      <p:bold r:id="rId34"/>
      <p:italic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B2F817-4641-B93F-098D-85B3B58E5408}" v="1" dt="2023-10-25T06:52:28.3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Bùi Kim Ngân" userId="S::20520648@ms.uit.edu.vn::5806d19b-dc7f-4496-a52b-e481010db9b6" providerId="AD" clId="Web-{EAB2F817-4641-B93F-098D-85B3B58E5408}"/>
    <pc:docChg chg="delSld">
      <pc:chgData name="Nguyễn Bùi Kim Ngân" userId="S::20520648@ms.uit.edu.vn::5806d19b-dc7f-4496-a52b-e481010db9b6" providerId="AD" clId="Web-{EAB2F817-4641-B93F-098D-85B3B58E5408}" dt="2023-10-25T06:52:28.330" v="0"/>
      <pc:docMkLst>
        <pc:docMk/>
      </pc:docMkLst>
      <pc:sldChg chg="del">
        <pc:chgData name="Nguyễn Bùi Kim Ngân" userId="S::20520648@ms.uit.edu.vn::5806d19b-dc7f-4496-a52b-e481010db9b6" providerId="AD" clId="Web-{EAB2F817-4641-B93F-098D-85B3B58E5408}" dt="2023-10-25T06:52:28.330" v="0"/>
        <pc:sldMkLst>
          <pc:docMk/>
          <pc:sldMk cId="0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3932c381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3932c381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14c69ac66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c14c69ac66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310bcc98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c310bcc98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3056cc3a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3056cc3a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2ce348d0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2ce348d0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c310bcc98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c310bcc98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32ce348d0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32ce348d0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5eca0ff7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25eca0ff7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5eca0ff7b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25eca0ff7b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5eca0ff7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5eca0ff7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5ebe3a8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5ebe3a8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5ebe3a8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25ebe3a8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5ebe3a8b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25ebe3a8b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c14c69ac66_2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c14c69ac66_2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29d350bd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329d350bd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29d350b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329d350b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c10d72294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c10d72294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29d350b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29d350b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2ce348d0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2ce348d0a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2ce348d0a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2ce348d0a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4983" y="31155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939667" y="-2551539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96325" y="1370926"/>
            <a:ext cx="695130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25775" y="3409253"/>
            <a:ext cx="4892400" cy="4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58619">
            <a:off x="-1763744" y="3226612"/>
            <a:ext cx="8328325" cy="43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93983">
            <a:off x="3356739" y="-2438864"/>
            <a:ext cx="8328327" cy="439997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500575" y="1228324"/>
            <a:ext cx="6143100" cy="1709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766700" y="3505987"/>
            <a:ext cx="56106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5979663" y="3974153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906237" y="-1082797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1106675" y="1408375"/>
            <a:ext cx="22455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4724400" y="1408375"/>
            <a:ext cx="22455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106663" y="2094775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4724388" y="2094775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/>
          </p:nvPr>
        </p:nvSpPr>
        <p:spPr>
          <a:xfrm>
            <a:off x="1106675" y="3039813"/>
            <a:ext cx="22455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/>
          </p:nvPr>
        </p:nvSpPr>
        <p:spPr>
          <a:xfrm>
            <a:off x="4724400" y="3039813"/>
            <a:ext cx="22455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106688" y="372621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4724392" y="372621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580800" y="1408363"/>
            <a:ext cx="686400" cy="68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3580800" y="3042201"/>
            <a:ext cx="686400" cy="68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7185575" y="1408363"/>
            <a:ext cx="686400" cy="68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185575" y="3042201"/>
            <a:ext cx="686400" cy="68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2223">
            <a:off x="2857507" y="3004262"/>
            <a:ext cx="8328323" cy="439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15668">
            <a:off x="-2188815" y="-2305712"/>
            <a:ext cx="8328324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007950" y="1560850"/>
            <a:ext cx="3301200" cy="12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2" hasCustomPrompt="1"/>
          </p:nvPr>
        </p:nvSpPr>
        <p:spPr>
          <a:xfrm>
            <a:off x="2025350" y="1560825"/>
            <a:ext cx="1430100" cy="126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4007950" y="3174463"/>
            <a:ext cx="24153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2223" flipH="1">
            <a:off x="-1573267" y="3245662"/>
            <a:ext cx="8328323" cy="439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615668" flipH="1">
            <a:off x="2293092" y="-2286662"/>
            <a:ext cx="8328324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1743100" y="1443638"/>
            <a:ext cx="3625200" cy="12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2" hasCustomPrompt="1"/>
          </p:nvPr>
        </p:nvSpPr>
        <p:spPr>
          <a:xfrm>
            <a:off x="5970800" y="2432963"/>
            <a:ext cx="1430100" cy="126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1743100" y="3077742"/>
            <a:ext cx="24153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44179" flipH="1">
            <a:off x="2750295" y="3036111"/>
            <a:ext cx="8328323" cy="43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793983" flipH="1">
            <a:off x="-1798692" y="-2382739"/>
            <a:ext cx="8328327" cy="4399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933600" y="1415631"/>
            <a:ext cx="3649200" cy="12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2" hasCustomPrompt="1"/>
          </p:nvPr>
        </p:nvSpPr>
        <p:spPr>
          <a:xfrm>
            <a:off x="1561200" y="1938288"/>
            <a:ext cx="1430100" cy="126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3933601" y="3116011"/>
            <a:ext cx="24309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950887" y="-117682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372738" y="3953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7943">
            <a:off x="6145787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33330">
            <a:off x="-669940" y="381745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77943" flipH="1">
            <a:off x="-661090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33330" flipH="1">
            <a:off x="6197862" y="374180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" flipH="1">
            <a:off x="6372738" y="-117682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 flipH="1">
            <a:off x="-950887" y="3953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615817" y="33060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514483" y="-2589639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813550" y="2639550"/>
            <a:ext cx="55170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856800" y="1160663"/>
            <a:ext cx="1430100" cy="126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144550" y="3627338"/>
            <a:ext cx="48546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680967" y="-2541289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95">
            <a:off x="6585863" y="371800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058525" y="3241805"/>
            <a:ext cx="45504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1534950" y="1283363"/>
            <a:ext cx="6074100" cy="17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5437" y="-1181951"/>
            <a:ext cx="3689820" cy="240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8517">
            <a:off x="3862582" y="3230861"/>
            <a:ext cx="8328327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hasCustomPrompt="1"/>
          </p:nvPr>
        </p:nvSpPr>
        <p:spPr>
          <a:xfrm>
            <a:off x="1198050" y="1045100"/>
            <a:ext cx="3105300" cy="88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"/>
          </p:nvPr>
        </p:nvSpPr>
        <p:spPr>
          <a:xfrm>
            <a:off x="1198038" y="2001375"/>
            <a:ext cx="3105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 idx="2" hasCustomPrompt="1"/>
          </p:nvPr>
        </p:nvSpPr>
        <p:spPr>
          <a:xfrm>
            <a:off x="4840644" y="1045100"/>
            <a:ext cx="3105300" cy="88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3"/>
          </p:nvPr>
        </p:nvSpPr>
        <p:spPr>
          <a:xfrm>
            <a:off x="4840638" y="2001375"/>
            <a:ext cx="3105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 idx="4" hasCustomPrompt="1"/>
          </p:nvPr>
        </p:nvSpPr>
        <p:spPr>
          <a:xfrm>
            <a:off x="4840644" y="2863675"/>
            <a:ext cx="3105300" cy="88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5"/>
          </p:nvPr>
        </p:nvSpPr>
        <p:spPr>
          <a:xfrm>
            <a:off x="4840638" y="3819950"/>
            <a:ext cx="3105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6" hasCustomPrompt="1"/>
          </p:nvPr>
        </p:nvSpPr>
        <p:spPr>
          <a:xfrm>
            <a:off x="1198050" y="2863675"/>
            <a:ext cx="3105300" cy="88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7"/>
          </p:nvPr>
        </p:nvSpPr>
        <p:spPr>
          <a:xfrm>
            <a:off x="1198038" y="3819950"/>
            <a:ext cx="3105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0183" y="3282036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">
            <a:off x="-1131700" y="-998247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6114000" y="2443689"/>
            <a:ext cx="2215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 idx="2"/>
          </p:nvPr>
        </p:nvSpPr>
        <p:spPr>
          <a:xfrm>
            <a:off x="3464255" y="2443689"/>
            <a:ext cx="2215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1"/>
          </p:nvPr>
        </p:nvSpPr>
        <p:spPr>
          <a:xfrm>
            <a:off x="814501" y="3053831"/>
            <a:ext cx="2215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3"/>
          </p:nvPr>
        </p:nvSpPr>
        <p:spPr>
          <a:xfrm>
            <a:off x="3464249" y="3053831"/>
            <a:ext cx="2215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4"/>
          </p:nvPr>
        </p:nvSpPr>
        <p:spPr>
          <a:xfrm>
            <a:off x="814500" y="2443689"/>
            <a:ext cx="2215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5"/>
          </p:nvPr>
        </p:nvSpPr>
        <p:spPr>
          <a:xfrm>
            <a:off x="6114001" y="3053831"/>
            <a:ext cx="2215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 flipH="1">
            <a:off x="-824537" y="3877553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87517" flipH="1">
            <a:off x="6296534" y="-960496"/>
            <a:ext cx="3689828" cy="240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6019500" y="1516417"/>
            <a:ext cx="24045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 idx="2"/>
          </p:nvPr>
        </p:nvSpPr>
        <p:spPr>
          <a:xfrm>
            <a:off x="3369747" y="1516417"/>
            <a:ext cx="24045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1"/>
          </p:nvPr>
        </p:nvSpPr>
        <p:spPr>
          <a:xfrm>
            <a:off x="720001" y="2066879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3"/>
          </p:nvPr>
        </p:nvSpPr>
        <p:spPr>
          <a:xfrm>
            <a:off x="3369741" y="2066879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 idx="4"/>
          </p:nvPr>
        </p:nvSpPr>
        <p:spPr>
          <a:xfrm>
            <a:off x="720000" y="1516417"/>
            <a:ext cx="24045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5"/>
          </p:nvPr>
        </p:nvSpPr>
        <p:spPr>
          <a:xfrm>
            <a:off x="6019500" y="2066879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505850" y="-1252347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281050" y="383980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1935763" y="1511738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 idx="2"/>
          </p:nvPr>
        </p:nvSpPr>
        <p:spPr>
          <a:xfrm>
            <a:off x="5613134" y="1511738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1935762" y="2071217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5613125" y="2071217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 idx="4"/>
          </p:nvPr>
        </p:nvSpPr>
        <p:spPr>
          <a:xfrm>
            <a:off x="1935763" y="3036245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5"/>
          </p:nvPr>
        </p:nvSpPr>
        <p:spPr>
          <a:xfrm>
            <a:off x="5613134" y="3036245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6"/>
          </p:nvPr>
        </p:nvSpPr>
        <p:spPr>
          <a:xfrm>
            <a:off x="1935762" y="3595725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7"/>
          </p:nvPr>
        </p:nvSpPr>
        <p:spPr>
          <a:xfrm>
            <a:off x="5613125" y="3595725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281050" y="3839803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505850" y="-1252347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695388" y="1460513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 idx="2"/>
          </p:nvPr>
        </p:nvSpPr>
        <p:spPr>
          <a:xfrm>
            <a:off x="5977072" y="1460513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1"/>
          </p:nvPr>
        </p:nvSpPr>
        <p:spPr>
          <a:xfrm>
            <a:off x="695412" y="2019992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3"/>
          </p:nvPr>
        </p:nvSpPr>
        <p:spPr>
          <a:xfrm>
            <a:off x="5977087" y="2019992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 idx="4"/>
          </p:nvPr>
        </p:nvSpPr>
        <p:spPr>
          <a:xfrm>
            <a:off x="695413" y="2985020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5"/>
          </p:nvPr>
        </p:nvSpPr>
        <p:spPr>
          <a:xfrm>
            <a:off x="5977072" y="2985020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6"/>
          </p:nvPr>
        </p:nvSpPr>
        <p:spPr>
          <a:xfrm>
            <a:off x="695412" y="3544500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7"/>
          </p:nvPr>
        </p:nvSpPr>
        <p:spPr>
          <a:xfrm>
            <a:off x="5977087" y="3544500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 flipH="1">
            <a:off x="-614469" y="3911189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" flipH="1">
            <a:off x="6394706" y="-1089141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824075" y="1536899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/>
          </p:nvPr>
        </p:nvSpPr>
        <p:spPr>
          <a:xfrm>
            <a:off x="3544567" y="1536899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824075" y="20998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3"/>
          </p:nvPr>
        </p:nvSpPr>
        <p:spPr>
          <a:xfrm>
            <a:off x="3544563" y="20998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 idx="4"/>
          </p:nvPr>
        </p:nvSpPr>
        <p:spPr>
          <a:xfrm>
            <a:off x="824075" y="3061298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 idx="5"/>
          </p:nvPr>
        </p:nvSpPr>
        <p:spPr>
          <a:xfrm>
            <a:off x="3544567" y="3061298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6"/>
          </p:nvPr>
        </p:nvSpPr>
        <p:spPr>
          <a:xfrm>
            <a:off x="824075" y="36243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7"/>
          </p:nvPr>
        </p:nvSpPr>
        <p:spPr>
          <a:xfrm>
            <a:off x="3544563" y="36243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 idx="9"/>
          </p:nvPr>
        </p:nvSpPr>
        <p:spPr>
          <a:xfrm>
            <a:off x="6265046" y="1536899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13"/>
          </p:nvPr>
        </p:nvSpPr>
        <p:spPr>
          <a:xfrm>
            <a:off x="6265037" y="20998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 idx="14"/>
          </p:nvPr>
        </p:nvSpPr>
        <p:spPr>
          <a:xfrm>
            <a:off x="6265046" y="3061298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5"/>
          </p:nvPr>
        </p:nvSpPr>
        <p:spPr>
          <a:xfrm>
            <a:off x="6265037" y="36243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CUSTOM_9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7943">
            <a:off x="6145787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33330">
            <a:off x="-669940" y="381745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1400688" y="194702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2"/>
          </p:nvPr>
        </p:nvSpPr>
        <p:spPr>
          <a:xfrm>
            <a:off x="1400663" y="26198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3"/>
          </p:nvPr>
        </p:nvSpPr>
        <p:spPr>
          <a:xfrm>
            <a:off x="1400688" y="329272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4"/>
          </p:nvPr>
        </p:nvSpPr>
        <p:spPr>
          <a:xfrm>
            <a:off x="1400663" y="39655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719975" y="445025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5"/>
          </p:nvPr>
        </p:nvSpPr>
        <p:spPr>
          <a:xfrm>
            <a:off x="1400688" y="12741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6"/>
          </p:nvPr>
        </p:nvSpPr>
        <p:spPr>
          <a:xfrm>
            <a:off x="5363112" y="194702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7"/>
          </p:nvPr>
        </p:nvSpPr>
        <p:spPr>
          <a:xfrm>
            <a:off x="5363087" y="26198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8"/>
          </p:nvPr>
        </p:nvSpPr>
        <p:spPr>
          <a:xfrm>
            <a:off x="5363112" y="329272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9"/>
          </p:nvPr>
        </p:nvSpPr>
        <p:spPr>
          <a:xfrm>
            <a:off x="5363087" y="39655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3"/>
          </p:nvPr>
        </p:nvSpPr>
        <p:spPr>
          <a:xfrm>
            <a:off x="5363112" y="12741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6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1333" y="33144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1617" flipH="1">
            <a:off x="-537369" y="-1084697"/>
            <a:ext cx="3689821" cy="240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4931100" y="1113475"/>
            <a:ext cx="3413100" cy="15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1"/>
          </p:nvPr>
        </p:nvSpPr>
        <p:spPr>
          <a:xfrm>
            <a:off x="4931100" y="2964375"/>
            <a:ext cx="3413100" cy="12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>
            <a:spLocks noGrp="1"/>
          </p:cNvSpPr>
          <p:nvPr>
            <p:ph type="pic" idx="2"/>
          </p:nvPr>
        </p:nvSpPr>
        <p:spPr>
          <a:xfrm>
            <a:off x="1356400" y="1192130"/>
            <a:ext cx="2855100" cy="285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6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1333" y="33144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1617" flipH="1">
            <a:off x="-537369" y="-1084697"/>
            <a:ext cx="3689821" cy="240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956250" y="1468382"/>
            <a:ext cx="3218400" cy="10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"/>
          </p:nvPr>
        </p:nvSpPr>
        <p:spPr>
          <a:xfrm>
            <a:off x="956250" y="2810020"/>
            <a:ext cx="32184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7943">
            <a:off x="6145787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33330">
            <a:off x="-669940" y="381745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619803">
            <a:off x="-1513968" y="-2582289"/>
            <a:ext cx="8328326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0049">
            <a:off x="2828133" y="3295637"/>
            <a:ext cx="8328324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ctrTitle"/>
          </p:nvPr>
        </p:nvSpPr>
        <p:spPr>
          <a:xfrm>
            <a:off x="1028375" y="1410688"/>
            <a:ext cx="36021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1028375" y="2622911"/>
            <a:ext cx="3602100" cy="11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4732950" y="2631100"/>
            <a:ext cx="33384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19803" flipH="1">
            <a:off x="2627776" y="-2544189"/>
            <a:ext cx="8328326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600024" y="2800336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77943" flipH="1">
            <a:off x="-584890" y="-110434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33330" flipH="1">
            <a:off x="6135587" y="376030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22628">
            <a:off x="5830786" y="-1154595"/>
            <a:ext cx="3689827" cy="240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-1714323" y="3018197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7" flipH="1">
            <a:off x="-1216887" y="-1011259"/>
            <a:ext cx="3689826" cy="240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318785" flipH="1">
            <a:off x="6268014" y="3695478"/>
            <a:ext cx="3689827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2"/>
          </p:nvPr>
        </p:nvSpPr>
        <p:spPr>
          <a:xfrm>
            <a:off x="720000" y="2039000"/>
            <a:ext cx="35115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4885500" y="2039000"/>
            <a:ext cx="35115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00" y="2735675"/>
            <a:ext cx="3511500" cy="168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◻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4885500" y="2735675"/>
            <a:ext cx="3511500" cy="168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◻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" flipH="1">
            <a:off x="6372738" y="-117682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 flipH="1">
            <a:off x="-950887" y="3953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1183" y="340131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882517" y="-2684889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007450" y="1126583"/>
            <a:ext cx="51291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2007450" y="2715850"/>
            <a:ext cx="51291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51234" flipH="1">
            <a:off x="3047882" y="2886962"/>
            <a:ext cx="8328326" cy="43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72818" flipH="1">
            <a:off x="-2130166" y="-2411440"/>
            <a:ext cx="8328329" cy="439997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531200" y="1313780"/>
            <a:ext cx="6081600" cy="24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1059950" y="-100637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635413" y="3748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713225" y="2321445"/>
            <a:ext cx="4208400" cy="19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⃞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3225" y="991000"/>
            <a:ext cx="4208400" cy="10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5440925" y="1192130"/>
            <a:ext cx="2855100" cy="285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926750" y="-1160047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512463" y="389190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720000" y="3727975"/>
            <a:ext cx="7704000" cy="60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udea"/>
              <a:buNone/>
              <a:defRPr sz="3000" b="1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ctrTitle"/>
          </p:nvPr>
        </p:nvSpPr>
        <p:spPr>
          <a:xfrm>
            <a:off x="621875" y="398600"/>
            <a:ext cx="79002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Enhancing Blockchain Interoperability through Sidechain Integration and Valid-Time-Key Data Access Control</a:t>
            </a:r>
            <a:endParaRPr sz="3900"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1"/>
          </p:nvPr>
        </p:nvSpPr>
        <p:spPr>
          <a:xfrm>
            <a:off x="2125775" y="3522203"/>
            <a:ext cx="48924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SemiBold"/>
                <a:ea typeface="Assistant SemiBold"/>
                <a:cs typeface="Assistant SemiBold"/>
                <a:sym typeface="Assistant SemiBold"/>
              </a:rPr>
              <a:t>Nguyễn Bình Thục Trâm - 20520815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SemiBold"/>
                <a:ea typeface="Assistant SemiBold"/>
                <a:cs typeface="Assistant SemiBold"/>
                <a:sym typeface="Assistant SemiBold"/>
              </a:rPr>
              <a:t>Nguyễn Bùi Kim Ngân - 20520648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SemiBold"/>
                <a:ea typeface="Assistant SemiBold"/>
                <a:cs typeface="Assistant SemiBold"/>
                <a:sym typeface="Assistant SemiBold"/>
              </a:rPr>
              <a:t>Võ Anh Kiệt - 20520605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cxnSp>
        <p:nvCxnSpPr>
          <p:cNvPr id="265" name="Google Shape;265;p35"/>
          <p:cNvCxnSpPr/>
          <p:nvPr/>
        </p:nvCxnSpPr>
        <p:spPr>
          <a:xfrm>
            <a:off x="3464200" y="3253407"/>
            <a:ext cx="221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>
            <a:spLocks noGrp="1"/>
          </p:cNvSpPr>
          <p:nvPr>
            <p:ph type="title" idx="2"/>
          </p:nvPr>
        </p:nvSpPr>
        <p:spPr>
          <a:xfrm>
            <a:off x="669650" y="1489550"/>
            <a:ext cx="14301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0" name="Google Shape;340;p45"/>
          <p:cNvCxnSpPr/>
          <p:nvPr/>
        </p:nvCxnSpPr>
        <p:spPr>
          <a:xfrm>
            <a:off x="2407450" y="2756457"/>
            <a:ext cx="221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41" name="Google Shape;341;p45"/>
          <p:cNvSpPr txBox="1">
            <a:spLocks noGrp="1"/>
          </p:cNvSpPr>
          <p:nvPr>
            <p:ph type="title"/>
          </p:nvPr>
        </p:nvSpPr>
        <p:spPr>
          <a:xfrm>
            <a:off x="2284175" y="1489550"/>
            <a:ext cx="3401100" cy="10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Experiment</a:t>
            </a:r>
            <a:endParaRPr/>
          </a:p>
        </p:txBody>
      </p:sp>
      <p:grpSp>
        <p:nvGrpSpPr>
          <p:cNvPr id="342" name="Google Shape;342;p45"/>
          <p:cNvGrpSpPr/>
          <p:nvPr/>
        </p:nvGrpSpPr>
        <p:grpSpPr>
          <a:xfrm>
            <a:off x="5756729" y="1154941"/>
            <a:ext cx="2772544" cy="2609151"/>
            <a:chOff x="4311144" y="1401685"/>
            <a:chExt cx="3876600" cy="3201805"/>
          </a:xfrm>
        </p:grpSpPr>
        <p:sp>
          <p:nvSpPr>
            <p:cNvPr id="343" name="Google Shape;343;p45"/>
            <p:cNvSpPr/>
            <p:nvPr/>
          </p:nvSpPr>
          <p:spPr>
            <a:xfrm>
              <a:off x="5673108" y="4048589"/>
              <a:ext cx="1157606" cy="502022"/>
            </a:xfrm>
            <a:custGeom>
              <a:avLst/>
              <a:gdLst/>
              <a:ahLst/>
              <a:cxnLst/>
              <a:rect l="l" t="t" r="r" b="b"/>
              <a:pathLst>
                <a:path w="37258" h="19639" extrusionOk="0">
                  <a:moveTo>
                    <a:pt x="4302" y="0"/>
                  </a:moveTo>
                  <a:lnTo>
                    <a:pt x="4302" y="9523"/>
                  </a:lnTo>
                  <a:cubicBezTo>
                    <a:pt x="4302" y="12638"/>
                    <a:pt x="3229" y="15653"/>
                    <a:pt x="1262" y="18087"/>
                  </a:cubicBezTo>
                  <a:lnTo>
                    <a:pt x="0" y="19638"/>
                  </a:lnTo>
                  <a:lnTo>
                    <a:pt x="37258" y="19638"/>
                  </a:lnTo>
                  <a:lnTo>
                    <a:pt x="35996" y="18087"/>
                  </a:lnTo>
                  <a:cubicBezTo>
                    <a:pt x="34029" y="15653"/>
                    <a:pt x="32957" y="12638"/>
                    <a:pt x="32957" y="9523"/>
                  </a:cubicBezTo>
                  <a:lnTo>
                    <a:pt x="329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4311144" y="1401685"/>
              <a:ext cx="3876600" cy="26469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5"/>
            <p:cNvSpPr/>
            <p:nvPr/>
          </p:nvSpPr>
          <p:spPr>
            <a:xfrm rot="10800000">
              <a:off x="4312964" y="3631599"/>
              <a:ext cx="3873000" cy="41610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4517909" y="1576228"/>
              <a:ext cx="3486900" cy="188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5673106" y="4550573"/>
              <a:ext cx="1157606" cy="52916"/>
            </a:xfrm>
            <a:custGeom>
              <a:avLst/>
              <a:gdLst/>
              <a:ahLst/>
              <a:cxnLst/>
              <a:rect l="l" t="t" r="r" b="b"/>
              <a:pathLst>
                <a:path w="37258" h="1703" extrusionOk="0">
                  <a:moveTo>
                    <a:pt x="0" y="0"/>
                  </a:moveTo>
                  <a:lnTo>
                    <a:pt x="0" y="1703"/>
                  </a:lnTo>
                  <a:lnTo>
                    <a:pt x="37258" y="1703"/>
                  </a:lnTo>
                  <a:lnTo>
                    <a:pt x="3725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6196872" y="3786468"/>
              <a:ext cx="105900" cy="10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6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54" name="Google Shape;354;p46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Public blockchain network</a:t>
            </a:r>
            <a:endParaRPr sz="2700"/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000" y="1359475"/>
            <a:ext cx="6006000" cy="33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47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61" name="Google Shape;361;p47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Private blockchain network</a:t>
            </a:r>
            <a:endParaRPr sz="2700"/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50" y="135947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48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68" name="Google Shape;368;p48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Private blockchain network</a:t>
            </a:r>
            <a:endParaRPr sz="2700"/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825" y="135947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50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82" name="Google Shape;382;p50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Smart Contract</a:t>
            </a:r>
            <a:endParaRPr sz="2700"/>
          </a:p>
        </p:txBody>
      </p:sp>
      <p:pic>
        <p:nvPicPr>
          <p:cNvPr id="383" name="Google Shape;3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00" y="141822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51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89" name="Google Shape;389;p51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Smart Contract</a:t>
            </a:r>
            <a:endParaRPr sz="2700"/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13" y="140802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52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96" name="Google Shape;396;p52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Smart Contract</a:t>
            </a:r>
            <a:endParaRPr sz="2700"/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13" y="135947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Google Shape;402;p53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03" name="Google Shape;403;p53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Deploy Smart Contract</a:t>
            </a:r>
            <a:endParaRPr sz="2700"/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13" y="135947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54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10" name="Google Shape;410;p54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Transaction (Forensics evidence)</a:t>
            </a:r>
            <a:endParaRPr sz="2700"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13" y="140672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>
            <a:spLocks noGrp="1"/>
          </p:cNvSpPr>
          <p:nvPr>
            <p:ph type="title" idx="2"/>
          </p:nvPr>
        </p:nvSpPr>
        <p:spPr>
          <a:xfrm>
            <a:off x="2039075" y="1938300"/>
            <a:ext cx="14301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17" name="Google Shape;417;p55"/>
          <p:cNvCxnSpPr/>
          <p:nvPr/>
        </p:nvCxnSpPr>
        <p:spPr>
          <a:xfrm>
            <a:off x="4094150" y="3205188"/>
            <a:ext cx="239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18" name="Google Shape;418;p55"/>
          <p:cNvSpPr txBox="1">
            <a:spLocks noGrp="1"/>
          </p:cNvSpPr>
          <p:nvPr>
            <p:ph type="title"/>
          </p:nvPr>
        </p:nvSpPr>
        <p:spPr>
          <a:xfrm>
            <a:off x="4007950" y="2171550"/>
            <a:ext cx="3301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Result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 idx="14"/>
          </p:nvPr>
        </p:nvSpPr>
        <p:spPr>
          <a:xfrm>
            <a:off x="7185575" y="1408363"/>
            <a:ext cx="6864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13"/>
          </p:nvPr>
        </p:nvSpPr>
        <p:spPr>
          <a:xfrm>
            <a:off x="3580800" y="3042201"/>
            <a:ext cx="6864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9"/>
          </p:nvPr>
        </p:nvSpPr>
        <p:spPr>
          <a:xfrm>
            <a:off x="3580800" y="1408363"/>
            <a:ext cx="6864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 idx="2"/>
          </p:nvPr>
        </p:nvSpPr>
        <p:spPr>
          <a:xfrm>
            <a:off x="1106675" y="1351375"/>
            <a:ext cx="2474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" name="Google Shape;275;p36"/>
          <p:cNvCxnSpPr/>
          <p:nvPr/>
        </p:nvCxnSpPr>
        <p:spPr>
          <a:xfrm>
            <a:off x="1119600" y="2834307"/>
            <a:ext cx="69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76" name="Google Shape;276;p36"/>
          <p:cNvCxnSpPr/>
          <p:nvPr/>
        </p:nvCxnSpPr>
        <p:spPr>
          <a:xfrm>
            <a:off x="4572000" y="1307600"/>
            <a:ext cx="0" cy="30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77" name="Google Shape;277;p36"/>
          <p:cNvSpPr txBox="1">
            <a:spLocks noGrp="1"/>
          </p:cNvSpPr>
          <p:nvPr>
            <p:ph type="title" idx="2"/>
          </p:nvPr>
        </p:nvSpPr>
        <p:spPr>
          <a:xfrm>
            <a:off x="4664100" y="1351375"/>
            <a:ext cx="2474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Proposed 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6"/>
          <p:cNvSpPr txBox="1">
            <a:spLocks noGrp="1"/>
          </p:cNvSpPr>
          <p:nvPr>
            <p:ph type="title" idx="2"/>
          </p:nvPr>
        </p:nvSpPr>
        <p:spPr>
          <a:xfrm>
            <a:off x="1106675" y="3042200"/>
            <a:ext cx="224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Experiment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6"/>
          <p:cNvSpPr txBox="1">
            <a:spLocks noGrp="1"/>
          </p:cNvSpPr>
          <p:nvPr>
            <p:ph type="title" idx="13"/>
          </p:nvPr>
        </p:nvSpPr>
        <p:spPr>
          <a:xfrm>
            <a:off x="7185575" y="3042201"/>
            <a:ext cx="6864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title" idx="2"/>
          </p:nvPr>
        </p:nvSpPr>
        <p:spPr>
          <a:xfrm>
            <a:off x="4664100" y="3042200"/>
            <a:ext cx="224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1119600" y="1958150"/>
            <a:ext cx="133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Ngữ cảnh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4756488" y="1958138"/>
            <a:ext cx="1939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Sidechain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Valid time key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56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24" name="Google Shape;424;p56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Time consuming</a:t>
            </a:r>
            <a:endParaRPr sz="2700"/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0" y="1626151"/>
            <a:ext cx="8027203" cy="28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57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31" name="Google Shape;431;p57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Gas and CPU</a:t>
            </a:r>
            <a:endParaRPr sz="2700"/>
          </a:p>
        </p:txBody>
      </p:sp>
      <p:pic>
        <p:nvPicPr>
          <p:cNvPr id="432" name="Google Shape;4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13" y="1641076"/>
            <a:ext cx="8166974" cy="27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>
            <a:spLocks noGrp="1"/>
          </p:cNvSpPr>
          <p:nvPr>
            <p:ph type="ctrTitle" idx="4294967295"/>
          </p:nvPr>
        </p:nvSpPr>
        <p:spPr>
          <a:xfrm>
            <a:off x="3024450" y="1463550"/>
            <a:ext cx="3095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38" name="Google Shape;438;p58"/>
          <p:cNvSpPr txBox="1">
            <a:spLocks noGrp="1"/>
          </p:cNvSpPr>
          <p:nvPr>
            <p:ph type="subTitle" idx="4294967295"/>
          </p:nvPr>
        </p:nvSpPr>
        <p:spPr>
          <a:xfrm>
            <a:off x="3075450" y="2746375"/>
            <a:ext cx="2993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900"/>
              <a:t>Do you have any questions?</a:t>
            </a:r>
            <a:endParaRPr sz="1700"/>
          </a:p>
        </p:txBody>
      </p:sp>
      <p:cxnSp>
        <p:nvCxnSpPr>
          <p:cNvPr id="439" name="Google Shape;439;p58"/>
          <p:cNvCxnSpPr/>
          <p:nvPr/>
        </p:nvCxnSpPr>
        <p:spPr>
          <a:xfrm>
            <a:off x="3309750" y="2571753"/>
            <a:ext cx="252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1813550" y="2639550"/>
            <a:ext cx="55170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2"/>
          </p:nvPr>
        </p:nvSpPr>
        <p:spPr>
          <a:xfrm>
            <a:off x="3856800" y="1160663"/>
            <a:ext cx="14301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89" name="Google Shape;289;p37"/>
          <p:cNvCxnSpPr/>
          <p:nvPr/>
        </p:nvCxnSpPr>
        <p:spPr>
          <a:xfrm>
            <a:off x="3464250" y="3494120"/>
            <a:ext cx="221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38"/>
          <p:cNvCxnSpPr/>
          <p:nvPr/>
        </p:nvCxnSpPr>
        <p:spPr>
          <a:xfrm>
            <a:off x="360025" y="759850"/>
            <a:ext cx="155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95" name="Google Shape;295;p38"/>
          <p:cNvSpPr txBox="1">
            <a:spLocks noGrp="1"/>
          </p:cNvSpPr>
          <p:nvPr>
            <p:ph type="title" idx="4294967295"/>
          </p:nvPr>
        </p:nvSpPr>
        <p:spPr>
          <a:xfrm>
            <a:off x="405325" y="344350"/>
            <a:ext cx="14676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Introduction</a:t>
            </a:r>
            <a:endParaRPr sz="1500"/>
          </a:p>
        </p:txBody>
      </p:sp>
      <p:sp>
        <p:nvSpPr>
          <p:cNvPr id="296" name="Google Shape;296;p38"/>
          <p:cNvSpPr txBox="1"/>
          <p:nvPr/>
        </p:nvSpPr>
        <p:spPr>
          <a:xfrm>
            <a:off x="1190100" y="1011425"/>
            <a:ext cx="67638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Bệnh viện đặt database trên cloud kết hợp với private blockchain để lưu và quản lý hồ sơ bệnh án - electronic medical records (EMRs) của bệnh nhân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Nhiều full nodes → Cost cao</a:t>
            </a:r>
            <a:endParaRPr sz="170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Ít full nodes → Mất tính decentralization, dễ bị attack</a:t>
            </a:r>
            <a:endParaRPr sz="1700" b="1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r>
              <a:rPr lang="en" sz="17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 Đặt nghi vấn về tính toàn vẹn của EMR được lưu</a:t>
            </a:r>
            <a:endParaRPr sz="170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Font typeface="Open Sans"/>
              <a:buChar char="➢"/>
            </a:pPr>
            <a:r>
              <a:rPr lang="en" sz="17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Đẩy thông tin xác thực của dữ liệu lên Public blockchain, ví dụ như mã hash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9"/>
          <p:cNvCxnSpPr/>
          <p:nvPr/>
        </p:nvCxnSpPr>
        <p:spPr>
          <a:xfrm>
            <a:off x="360025" y="759850"/>
            <a:ext cx="155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02" name="Google Shape;302;p39"/>
          <p:cNvSpPr txBox="1">
            <a:spLocks noGrp="1"/>
          </p:cNvSpPr>
          <p:nvPr>
            <p:ph type="title" idx="4294967295"/>
          </p:nvPr>
        </p:nvSpPr>
        <p:spPr>
          <a:xfrm>
            <a:off x="405325" y="344350"/>
            <a:ext cx="14676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Introduction</a:t>
            </a:r>
            <a:endParaRPr sz="1500"/>
          </a:p>
        </p:txBody>
      </p:sp>
      <p:sp>
        <p:nvSpPr>
          <p:cNvPr id="303" name="Google Shape;303;p39"/>
          <p:cNvSpPr txBox="1"/>
          <p:nvPr/>
        </p:nvSpPr>
        <p:spPr>
          <a:xfrm>
            <a:off x="939000" y="1759800"/>
            <a:ext cx="72660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?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Làm sao để chuyển dữ liệu qua lại giữa 2 blockchain khác nhau 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→ Blockchain interoperability, Cross-chain data transfer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➢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Proposed solution: sử dụng Sidechain làm trung gian giữa 2 blockchain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2039075" y="1938300"/>
            <a:ext cx="14301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09" name="Google Shape;309;p40"/>
          <p:cNvCxnSpPr/>
          <p:nvPr/>
        </p:nvCxnSpPr>
        <p:spPr>
          <a:xfrm>
            <a:off x="4094150" y="3205188"/>
            <a:ext cx="239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10" name="Google Shape;310;p40"/>
          <p:cNvSpPr txBox="1">
            <a:spLocks noGrp="1"/>
          </p:cNvSpPr>
          <p:nvPr>
            <p:ph type="title"/>
          </p:nvPr>
        </p:nvSpPr>
        <p:spPr>
          <a:xfrm>
            <a:off x="4007950" y="2171550"/>
            <a:ext cx="3301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Model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/>
        </p:nvSpPr>
        <p:spPr>
          <a:xfrm>
            <a:off x="3510750" y="4379900"/>
            <a:ext cx="2122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/>
              <a:t>Mô hình tổng quan</a:t>
            </a:r>
            <a:endParaRPr sz="1500" i="1"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88" y="534200"/>
            <a:ext cx="7940823" cy="40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/>
        </p:nvSpPr>
        <p:spPr>
          <a:xfrm>
            <a:off x="1867800" y="4212200"/>
            <a:ext cx="540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/>
              <a:t>Quy trình request dữ liệu từ người dùng quyền thấp</a:t>
            </a:r>
            <a:endParaRPr sz="1500" i="1"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00" y="411500"/>
            <a:ext cx="8264801" cy="35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/>
        </p:nvSpPr>
        <p:spPr>
          <a:xfrm>
            <a:off x="1256525" y="4310025"/>
            <a:ext cx="663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/>
              <a:t>. Quy trình vận chuyển dữ liệu giữa private blockchain và public blockchain</a:t>
            </a:r>
            <a:endParaRPr sz="1500" i="1"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976" y="407150"/>
            <a:ext cx="6064026" cy="383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fety at Workplace Consulting Toolkit by Slidesgo">
  <a:themeElements>
    <a:clrScheme name="Simple Light">
      <a:dk1>
        <a:srgbClr val="191919"/>
      </a:dk1>
      <a:lt1>
        <a:srgbClr val="666666"/>
      </a:lt1>
      <a:dk2>
        <a:srgbClr val="999999"/>
      </a:dk2>
      <a:lt2>
        <a:srgbClr val="B7B7B7"/>
      </a:lt2>
      <a:accent1>
        <a:srgbClr val="DCDDDE"/>
      </a:accent1>
      <a:accent2>
        <a:srgbClr val="E0E2E4"/>
      </a:accent2>
      <a:accent3>
        <a:srgbClr val="FDFDF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Trình chiếu Trên màn hình (16:9)</PresentationFormat>
  <Paragraphs>51</Paragraphs>
  <Slides>22</Slides>
  <Notes>22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23" baseType="lpstr">
      <vt:lpstr>Safety at Workplace Consulting Toolkit by Slidesgo</vt:lpstr>
      <vt:lpstr>Enhancing Blockchain Interoperability through Sidechain Integration and Valid-Time-Key Data Access Control</vt:lpstr>
      <vt:lpstr>02</vt:lpstr>
      <vt:lpstr>Introduction</vt:lpstr>
      <vt:lpstr>Introduction</vt:lpstr>
      <vt:lpstr>Introduction</vt:lpstr>
      <vt:lpstr>02</vt:lpstr>
      <vt:lpstr>Bản trình bày PowerPoint</vt:lpstr>
      <vt:lpstr>Bản trình bày PowerPoint</vt:lpstr>
      <vt:lpstr>Bản trình bày PowerPoint</vt:lpstr>
      <vt:lpstr>03</vt:lpstr>
      <vt:lpstr>Public blockchain network</vt:lpstr>
      <vt:lpstr>Private blockchain network</vt:lpstr>
      <vt:lpstr>Private blockchain network</vt:lpstr>
      <vt:lpstr>Smart Contract</vt:lpstr>
      <vt:lpstr>Smart Contract</vt:lpstr>
      <vt:lpstr>Smart Contract</vt:lpstr>
      <vt:lpstr>Deploy Smart Contract</vt:lpstr>
      <vt:lpstr>Transaction (Forensics evidence)</vt:lpstr>
      <vt:lpstr>04</vt:lpstr>
      <vt:lpstr>Time consuming</vt:lpstr>
      <vt:lpstr>Gas and CPU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Blockchain Interoperability through Sidechain Integration and Valid-Time-Key Data Access Control</dc:title>
  <cp:lastModifiedBy>Võ Anh Kiệt</cp:lastModifiedBy>
  <cp:revision>2</cp:revision>
  <dcterms:modified xsi:type="dcterms:W3CDTF">2023-10-25T06:52:29Z</dcterms:modified>
</cp:coreProperties>
</file>